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notesMasterIdLst>
    <p:notesMasterId r:id="rId15"/>
  </p:notesMasterIdLst>
  <p:sldIdLst>
    <p:sldId id="269" r:id="rId5"/>
    <p:sldId id="324" r:id="rId6"/>
    <p:sldId id="323" r:id="rId7"/>
    <p:sldId id="330" r:id="rId8"/>
    <p:sldId id="328" r:id="rId9"/>
    <p:sldId id="326" r:id="rId10"/>
    <p:sldId id="267" r:id="rId11"/>
    <p:sldId id="256" r:id="rId12"/>
    <p:sldId id="258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Barrett" initials="PB" lastIdx="4" clrIdx="0">
    <p:extLst>
      <p:ext uri="{19B8F6BF-5375-455C-9EA6-DF929625EA0E}">
        <p15:presenceInfo xmlns:p15="http://schemas.microsoft.com/office/powerpoint/2012/main" userId="S::Paul@ipem.ac.uk::3ab50fc5-a677-4b72-999b-8d168f64f561" providerId="AD"/>
      </p:ext>
    </p:extLst>
  </p:cmAuthor>
  <p:cmAuthor id="2" name="Phil Morgan" initials="PM" lastIdx="6" clrIdx="1">
    <p:extLst>
      <p:ext uri="{19B8F6BF-5375-455C-9EA6-DF929625EA0E}">
        <p15:presenceInfo xmlns:p15="http://schemas.microsoft.com/office/powerpoint/2012/main" userId="S::phil@ipem.ac.uk::1049fa03-f9ed-4fbe-874a-5329ad765c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758384-3101-4326-9B4E-B62E62785D5C}" v="6" dt="2024-11-06T10:00:07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374" autoAdjust="0"/>
  </p:normalViewPr>
  <p:slideViewPr>
    <p:cSldViewPr snapToGrid="0">
      <p:cViewPr varScale="1">
        <p:scale>
          <a:sx n="52" d="100"/>
          <a:sy n="52" d="100"/>
        </p:scale>
        <p:origin x="11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McClean" userId="456e48a1-f64a-4f2b-964c-fde6b0883566" providerId="ADAL" clId="{53758384-3101-4326-9B4E-B62E62785D5C}"/>
    <pc:docChg chg="undo custSel addSld delSld modSld sldOrd">
      <pc:chgData name="Eva McClean" userId="456e48a1-f64a-4f2b-964c-fde6b0883566" providerId="ADAL" clId="{53758384-3101-4326-9B4E-B62E62785D5C}" dt="2024-11-06T11:03:54.973" v="2335" actId="404"/>
      <pc:docMkLst>
        <pc:docMk/>
      </pc:docMkLst>
      <pc:sldChg chg="add">
        <pc:chgData name="Eva McClean" userId="456e48a1-f64a-4f2b-964c-fde6b0883566" providerId="ADAL" clId="{53758384-3101-4326-9B4E-B62E62785D5C}" dt="2024-11-06T09:48:29.303" v="1430"/>
        <pc:sldMkLst>
          <pc:docMk/>
          <pc:sldMk cId="1340943831" sldId="256"/>
        </pc:sldMkLst>
      </pc:sldChg>
      <pc:sldChg chg="add">
        <pc:chgData name="Eva McClean" userId="456e48a1-f64a-4f2b-964c-fde6b0883566" providerId="ADAL" clId="{53758384-3101-4326-9B4E-B62E62785D5C}" dt="2024-11-06T09:48:29.303" v="1430"/>
        <pc:sldMkLst>
          <pc:docMk/>
          <pc:sldMk cId="228598160" sldId="257"/>
        </pc:sldMkLst>
      </pc:sldChg>
      <pc:sldChg chg="add">
        <pc:chgData name="Eva McClean" userId="456e48a1-f64a-4f2b-964c-fde6b0883566" providerId="ADAL" clId="{53758384-3101-4326-9B4E-B62E62785D5C}" dt="2024-11-06T09:48:29.303" v="1430"/>
        <pc:sldMkLst>
          <pc:docMk/>
          <pc:sldMk cId="731354703" sldId="258"/>
        </pc:sldMkLst>
      </pc:sldChg>
      <pc:sldChg chg="modSp mod">
        <pc:chgData name="Eva McClean" userId="456e48a1-f64a-4f2b-964c-fde6b0883566" providerId="ADAL" clId="{53758384-3101-4326-9B4E-B62E62785D5C}" dt="2024-11-06T11:03:54.973" v="2335" actId="404"/>
        <pc:sldMkLst>
          <pc:docMk/>
          <pc:sldMk cId="2331285613" sldId="269"/>
        </pc:sldMkLst>
        <pc:spChg chg="mod">
          <ac:chgData name="Eva McClean" userId="456e48a1-f64a-4f2b-964c-fde6b0883566" providerId="ADAL" clId="{53758384-3101-4326-9B4E-B62E62785D5C}" dt="2024-11-06T11:03:54.973" v="2335" actId="404"/>
          <ac:spMkLst>
            <pc:docMk/>
            <pc:sldMk cId="2331285613" sldId="269"/>
            <ac:spMk id="2" creationId="{D4B1BB40-5865-C540-82CD-D3F98E4AB4DF}"/>
          </ac:spMkLst>
        </pc:spChg>
        <pc:spChg chg="mod">
          <ac:chgData name="Eva McClean" userId="456e48a1-f64a-4f2b-964c-fde6b0883566" providerId="ADAL" clId="{53758384-3101-4326-9B4E-B62E62785D5C}" dt="2024-11-06T11:03:16.803" v="2304" actId="1076"/>
          <ac:spMkLst>
            <pc:docMk/>
            <pc:sldMk cId="2331285613" sldId="269"/>
            <ac:spMk id="3" creationId="{94C41E0B-7C86-BE9C-7E2E-D3CF3EA4D90C}"/>
          </ac:spMkLst>
        </pc:spChg>
      </pc:sldChg>
      <pc:sldChg chg="modSp mod">
        <pc:chgData name="Eva McClean" userId="456e48a1-f64a-4f2b-964c-fde6b0883566" providerId="ADAL" clId="{53758384-3101-4326-9B4E-B62E62785D5C}" dt="2024-11-06T10:05:41.782" v="2295" actId="20577"/>
        <pc:sldMkLst>
          <pc:docMk/>
          <pc:sldMk cId="719144014" sldId="323"/>
        </pc:sldMkLst>
        <pc:spChg chg="mod">
          <ac:chgData name="Eva McClean" userId="456e48a1-f64a-4f2b-964c-fde6b0883566" providerId="ADAL" clId="{53758384-3101-4326-9B4E-B62E62785D5C}" dt="2024-11-06T10:02:59.867" v="2203" actId="20577"/>
          <ac:spMkLst>
            <pc:docMk/>
            <pc:sldMk cId="719144014" sldId="323"/>
            <ac:spMk id="2" creationId="{7897FE4D-F166-4996-B30C-B411498937B5}"/>
          </ac:spMkLst>
        </pc:spChg>
        <pc:spChg chg="mod">
          <ac:chgData name="Eva McClean" userId="456e48a1-f64a-4f2b-964c-fde6b0883566" providerId="ADAL" clId="{53758384-3101-4326-9B4E-B62E62785D5C}" dt="2024-11-06T10:05:41.782" v="2295" actId="20577"/>
          <ac:spMkLst>
            <pc:docMk/>
            <pc:sldMk cId="719144014" sldId="323"/>
            <ac:spMk id="4" creationId="{98CDCC2D-B474-A97A-DF6B-62FBEF62E6D9}"/>
          </ac:spMkLst>
        </pc:spChg>
        <pc:picChg chg="mod">
          <ac:chgData name="Eva McClean" userId="456e48a1-f64a-4f2b-964c-fde6b0883566" providerId="ADAL" clId="{53758384-3101-4326-9B4E-B62E62785D5C}" dt="2024-11-06T10:02:50.787" v="2190" actId="1076"/>
          <ac:picMkLst>
            <pc:docMk/>
            <pc:sldMk cId="719144014" sldId="323"/>
            <ac:picMk id="5" creationId="{3B7B821B-7E08-259B-96BF-504DA1CE5590}"/>
          </ac:picMkLst>
        </pc:picChg>
      </pc:sldChg>
      <pc:sldChg chg="modSp mod">
        <pc:chgData name="Eva McClean" userId="456e48a1-f64a-4f2b-964c-fde6b0883566" providerId="ADAL" clId="{53758384-3101-4326-9B4E-B62E62785D5C}" dt="2024-11-06T09:56:39.673" v="1751" actId="20577"/>
        <pc:sldMkLst>
          <pc:docMk/>
          <pc:sldMk cId="3488908308" sldId="324"/>
        </pc:sldMkLst>
        <pc:spChg chg="mod">
          <ac:chgData name="Eva McClean" userId="456e48a1-f64a-4f2b-964c-fde6b0883566" providerId="ADAL" clId="{53758384-3101-4326-9B4E-B62E62785D5C}" dt="2024-11-06T09:50:49.681" v="1544" actId="20577"/>
          <ac:spMkLst>
            <pc:docMk/>
            <pc:sldMk cId="3488908308" sldId="324"/>
            <ac:spMk id="2" creationId="{7897FE4D-F166-4996-B30C-B411498937B5}"/>
          </ac:spMkLst>
        </pc:spChg>
        <pc:spChg chg="mod">
          <ac:chgData name="Eva McClean" userId="456e48a1-f64a-4f2b-964c-fde6b0883566" providerId="ADAL" clId="{53758384-3101-4326-9B4E-B62E62785D5C}" dt="2024-11-06T09:56:39.673" v="1751" actId="20577"/>
          <ac:spMkLst>
            <pc:docMk/>
            <pc:sldMk cId="3488908308" sldId="324"/>
            <ac:spMk id="4" creationId="{98CDCC2D-B474-A97A-DF6B-62FBEF62E6D9}"/>
          </ac:spMkLst>
        </pc:spChg>
        <pc:picChg chg="mod">
          <ac:chgData name="Eva McClean" userId="456e48a1-f64a-4f2b-964c-fde6b0883566" providerId="ADAL" clId="{53758384-3101-4326-9B4E-B62E62785D5C}" dt="2024-11-06T09:56:26.523" v="1733" actId="1076"/>
          <ac:picMkLst>
            <pc:docMk/>
            <pc:sldMk cId="3488908308" sldId="324"/>
            <ac:picMk id="6" creationId="{94F869ED-E742-BD72-A7B9-3EA54F24443D}"/>
          </ac:picMkLst>
        </pc:picChg>
      </pc:sldChg>
      <pc:sldChg chg="modSp mod">
        <pc:chgData name="Eva McClean" userId="456e48a1-f64a-4f2b-964c-fde6b0883566" providerId="ADAL" clId="{53758384-3101-4326-9B4E-B62E62785D5C}" dt="2024-10-16T11:10:36.301" v="486" actId="20577"/>
        <pc:sldMkLst>
          <pc:docMk/>
          <pc:sldMk cId="3882906992" sldId="326"/>
        </pc:sldMkLst>
        <pc:spChg chg="mod">
          <ac:chgData name="Eva McClean" userId="456e48a1-f64a-4f2b-964c-fde6b0883566" providerId="ADAL" clId="{53758384-3101-4326-9B4E-B62E62785D5C}" dt="2024-10-16T11:10:36.301" v="486" actId="20577"/>
          <ac:spMkLst>
            <pc:docMk/>
            <pc:sldMk cId="3882906992" sldId="326"/>
            <ac:spMk id="4" creationId="{98CDCC2D-B474-A97A-DF6B-62FBEF62E6D9}"/>
          </ac:spMkLst>
        </pc:spChg>
      </pc:sldChg>
      <pc:sldChg chg="del">
        <pc:chgData name="Eva McClean" userId="456e48a1-f64a-4f2b-964c-fde6b0883566" providerId="ADAL" clId="{53758384-3101-4326-9B4E-B62E62785D5C}" dt="2024-11-06T09:49:21.185" v="1431" actId="47"/>
        <pc:sldMkLst>
          <pc:docMk/>
          <pc:sldMk cId="3205787275" sldId="327"/>
        </pc:sldMkLst>
      </pc:sldChg>
      <pc:sldChg chg="modSp mod">
        <pc:chgData name="Eva McClean" userId="456e48a1-f64a-4f2b-964c-fde6b0883566" providerId="ADAL" clId="{53758384-3101-4326-9B4E-B62E62785D5C}" dt="2024-10-16T11:06:44.708" v="472" actId="20577"/>
        <pc:sldMkLst>
          <pc:docMk/>
          <pc:sldMk cId="520042705" sldId="328"/>
        </pc:sldMkLst>
        <pc:spChg chg="mod">
          <ac:chgData name="Eva McClean" userId="456e48a1-f64a-4f2b-964c-fde6b0883566" providerId="ADAL" clId="{53758384-3101-4326-9B4E-B62E62785D5C}" dt="2024-10-16T09:38:17.260" v="397" actId="20577"/>
          <ac:spMkLst>
            <pc:docMk/>
            <pc:sldMk cId="520042705" sldId="328"/>
            <ac:spMk id="2" creationId="{7897FE4D-F166-4996-B30C-B411498937B5}"/>
          </ac:spMkLst>
        </pc:spChg>
        <pc:spChg chg="mod">
          <ac:chgData name="Eva McClean" userId="456e48a1-f64a-4f2b-964c-fde6b0883566" providerId="ADAL" clId="{53758384-3101-4326-9B4E-B62E62785D5C}" dt="2024-10-16T11:06:44.708" v="472" actId="20577"/>
          <ac:spMkLst>
            <pc:docMk/>
            <pc:sldMk cId="520042705" sldId="328"/>
            <ac:spMk id="4" creationId="{98CDCC2D-B474-A97A-DF6B-62FBEF62E6D9}"/>
          </ac:spMkLst>
        </pc:spChg>
      </pc:sldChg>
      <pc:sldChg chg="modSp del mod">
        <pc:chgData name="Eva McClean" userId="456e48a1-f64a-4f2b-964c-fde6b0883566" providerId="ADAL" clId="{53758384-3101-4326-9B4E-B62E62785D5C}" dt="2024-10-16T11:39:13.773" v="1385" actId="47"/>
        <pc:sldMkLst>
          <pc:docMk/>
          <pc:sldMk cId="2389637876" sldId="329"/>
        </pc:sldMkLst>
        <pc:spChg chg="mod">
          <ac:chgData name="Eva McClean" userId="456e48a1-f64a-4f2b-964c-fde6b0883566" providerId="ADAL" clId="{53758384-3101-4326-9B4E-B62E62785D5C}" dt="2024-10-16T11:28:43.987" v="706" actId="20577"/>
          <ac:spMkLst>
            <pc:docMk/>
            <pc:sldMk cId="2389637876" sldId="329"/>
            <ac:spMk id="2" creationId="{7897FE4D-F166-4996-B30C-B411498937B5}"/>
          </ac:spMkLst>
        </pc:spChg>
        <pc:spChg chg="mod">
          <ac:chgData name="Eva McClean" userId="456e48a1-f64a-4f2b-964c-fde6b0883566" providerId="ADAL" clId="{53758384-3101-4326-9B4E-B62E62785D5C}" dt="2024-10-16T11:18:44.112" v="704" actId="20577"/>
          <ac:spMkLst>
            <pc:docMk/>
            <pc:sldMk cId="2389637876" sldId="329"/>
            <ac:spMk id="4" creationId="{98CDCC2D-B474-A97A-DF6B-62FBEF62E6D9}"/>
          </ac:spMkLst>
        </pc:spChg>
      </pc:sldChg>
      <pc:sldChg chg="modSp add mod ord">
        <pc:chgData name="Eva McClean" userId="456e48a1-f64a-4f2b-964c-fde6b0883566" providerId="ADAL" clId="{53758384-3101-4326-9B4E-B62E62785D5C}" dt="2024-11-06T10:04:15.427" v="2271" actId="20577"/>
        <pc:sldMkLst>
          <pc:docMk/>
          <pc:sldMk cId="1254635641" sldId="330"/>
        </pc:sldMkLst>
        <pc:spChg chg="mod">
          <ac:chgData name="Eva McClean" userId="456e48a1-f64a-4f2b-964c-fde6b0883566" providerId="ADAL" clId="{53758384-3101-4326-9B4E-B62E62785D5C}" dt="2024-10-16T11:37:18.110" v="1317" actId="2711"/>
          <ac:spMkLst>
            <pc:docMk/>
            <pc:sldMk cId="1254635641" sldId="330"/>
            <ac:spMk id="2" creationId="{7897FE4D-F166-4996-B30C-B411498937B5}"/>
          </ac:spMkLst>
        </pc:spChg>
        <pc:spChg chg="mod">
          <ac:chgData name="Eva McClean" userId="456e48a1-f64a-4f2b-964c-fde6b0883566" providerId="ADAL" clId="{53758384-3101-4326-9B4E-B62E62785D5C}" dt="2024-11-06T10:04:15.427" v="2271" actId="20577"/>
          <ac:spMkLst>
            <pc:docMk/>
            <pc:sldMk cId="1254635641" sldId="330"/>
            <ac:spMk id="4" creationId="{98CDCC2D-B474-A97A-DF6B-62FBEF62E6D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3D24B-B68E-BE48-A22C-C935011FA9BB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AF065-5804-AA42-9E85-7CED5A4CE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1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AF065-5804-AA42-9E85-7CED5A4CEE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6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AF065-5804-AA42-9E85-7CED5A4CEE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72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AF065-5804-AA42-9E85-7CED5A4CEE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06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AF065-5804-AA42-9E85-7CED5A4CEE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79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AF065-5804-AA42-9E85-7CED5A4CEE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1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54F16-F5E7-7E41-B794-F7F1707CF5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5769" y="1438857"/>
            <a:ext cx="9144000" cy="10848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of presentation</a:t>
            </a:r>
            <a:br>
              <a:rPr lang="en-GB"/>
            </a:br>
            <a:r>
              <a:rPr lang="en-GB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85F2-82F9-2E4D-835F-77362701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37" y="495946"/>
            <a:ext cx="10957301" cy="573438"/>
          </a:xfrm>
        </p:spPr>
        <p:txBody>
          <a:bodyPr lIns="0" tIns="0" rIns="0" bIns="0" anchor="t" anchorCtr="0">
            <a:normAutofit/>
          </a:bodyPr>
          <a:lstStyle>
            <a:lvl1pPr>
              <a:defRPr sz="3000" b="1" i="0">
                <a:solidFill>
                  <a:srgbClr val="2B28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0F0AE3B-EAA3-8B4D-9AB2-5EB51B4B2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3436" y="1859105"/>
            <a:ext cx="10957301" cy="33405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B62C50-FC32-9B4C-AE6B-B6074181CD1A}"/>
              </a:ext>
            </a:extLst>
          </p:cNvPr>
          <p:cNvCxnSpPr/>
          <p:nvPr userDrawn="1"/>
        </p:nvCxnSpPr>
        <p:spPr>
          <a:xfrm>
            <a:off x="573436" y="1162372"/>
            <a:ext cx="10957301" cy="0"/>
          </a:xfrm>
          <a:prstGeom prst="line">
            <a:avLst/>
          </a:prstGeom>
          <a:ln w="19050">
            <a:solidFill>
              <a:srgbClr val="2B28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93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B3B15F-B866-7645-A6D4-B5DCFF979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E8044-97BE-A343-822A-F0035F118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60315-BC2E-A240-816F-08AC3F0FB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C8F27-EA24-954F-A592-6E555C43C4D8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02D21-AE1A-8E4B-9E6F-0117012B4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E994B-2835-C143-8A84-9143C4DB1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958AC-F75E-6D45-91B9-C27D632DE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6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1BB40-5865-C540-82CD-D3F98E4AB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580773"/>
            <a:ext cx="9897762" cy="107210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Welcome</a:t>
            </a:r>
            <a:br>
              <a:rPr lang="en-US" sz="6000" b="1" dirty="0"/>
            </a:br>
            <a:br>
              <a:rPr lang="en-US" sz="1400" b="1" dirty="0"/>
            </a:br>
            <a:r>
              <a:rPr lang="en-US" sz="6000" b="1" dirty="0"/>
              <a:t>Volunteer support in IPEM</a:t>
            </a:r>
            <a:endParaRPr lang="en-US" sz="72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C41E0B-7C86-BE9C-7E2E-D3CF3EA4D90C}"/>
              </a:ext>
            </a:extLst>
          </p:cNvPr>
          <p:cNvSpPr txBox="1">
            <a:spLocks/>
          </p:cNvSpPr>
          <p:nvPr/>
        </p:nvSpPr>
        <p:spPr>
          <a:xfrm>
            <a:off x="1259528" y="4431912"/>
            <a:ext cx="9144000" cy="590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/>
              <a:t>Eva McClean, EDI and Member Networks Manager</a:t>
            </a:r>
          </a:p>
          <a:p>
            <a:pPr algn="ctr"/>
            <a:r>
              <a:rPr lang="en-US" b="1" dirty="0"/>
              <a:t>6 November 2024</a:t>
            </a:r>
          </a:p>
        </p:txBody>
      </p:sp>
    </p:spTree>
    <p:extLst>
      <p:ext uri="{BB962C8B-B14F-4D97-AF65-F5344CB8AC3E}">
        <p14:creationId xmlns:p14="http://schemas.microsoft.com/office/powerpoint/2010/main" val="2331285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5AAE-AAE0-4E54-A116-002AB60E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tos" panose="020B0004020202020204" pitchFamily="34" charset="0"/>
                <a:cs typeface="Arial"/>
              </a:rPr>
              <a:t>Areas of operation </a:t>
            </a:r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90C52-63C2-401F-816F-573EE42CE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37" y="1305427"/>
            <a:ext cx="11285322" cy="4247146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>
              <a:lnSpc>
                <a:spcPct val="107000"/>
              </a:lnSpc>
            </a:pPr>
            <a:r>
              <a:rPr lang="en-GB" sz="2400" dirty="0"/>
              <a:t>Leading on IPEM’s Science Leadership Strategy, encouraging this to be embedded within IPEM’s volunteer activity</a:t>
            </a:r>
          </a:p>
          <a:p>
            <a:pPr lvl="1">
              <a:lnSpc>
                <a:spcPct val="107000"/>
              </a:lnSpc>
            </a:pPr>
            <a:r>
              <a:rPr lang="en-GB" sz="2000" dirty="0"/>
              <a:t>Developing an update to IPEM’s Science Leadership Strategy</a:t>
            </a:r>
          </a:p>
          <a:p>
            <a:pPr>
              <a:lnSpc>
                <a:spcPct val="107000"/>
              </a:lnSpc>
            </a:pPr>
            <a:r>
              <a:rPr lang="en-GB" sz="2400" dirty="0"/>
              <a:t>Office manager of the Science, Technology, Engineering, Research and Innovation Council (STERIC)</a:t>
            </a:r>
          </a:p>
          <a:p>
            <a:pPr>
              <a:lnSpc>
                <a:spcPct val="107000"/>
              </a:lnSpc>
            </a:pPr>
            <a:r>
              <a:rPr lang="en-GB" sz="2400" dirty="0"/>
              <a:t>Manager of outputs and activities for AI Group and Environmental Sustainability Group</a:t>
            </a:r>
          </a:p>
          <a:p>
            <a:pPr>
              <a:lnSpc>
                <a:spcPct val="107000"/>
              </a:lnSpc>
            </a:pPr>
            <a:r>
              <a:rPr lang="en-GB" sz="2400" dirty="0"/>
              <a:t>Prizes and Awards</a:t>
            </a:r>
          </a:p>
          <a:p>
            <a:pPr>
              <a:lnSpc>
                <a:spcPct val="107000"/>
              </a:lnSpc>
            </a:pPr>
            <a:r>
              <a:rPr lang="en-GB" sz="2400" dirty="0"/>
              <a:t>Professional resources</a:t>
            </a:r>
          </a:p>
          <a:p>
            <a:pPr>
              <a:lnSpc>
                <a:spcPct val="107000"/>
              </a:lnSpc>
            </a:pPr>
            <a:r>
              <a:rPr lang="en-GB" sz="2400" dirty="0"/>
              <a:t>Outreach </a:t>
            </a:r>
          </a:p>
          <a:p>
            <a:pPr>
              <a:lnSpc>
                <a:spcPct val="107000"/>
              </a:lnSpc>
            </a:pPr>
            <a:r>
              <a:rPr lang="en-GB" sz="2400" dirty="0"/>
              <a:t>Task and Finish Groups</a:t>
            </a:r>
          </a:p>
        </p:txBody>
      </p:sp>
    </p:spTree>
    <p:extLst>
      <p:ext uri="{BB962C8B-B14F-4D97-AF65-F5344CB8AC3E}">
        <p14:creationId xmlns:p14="http://schemas.microsoft.com/office/powerpoint/2010/main" val="22859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7FE4D-F166-4996-B30C-B41149893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Volunteer policies, information and support</a:t>
            </a: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49E5B8-C1AB-BA66-51D1-C7388D20C6BA}"/>
              </a:ext>
            </a:extLst>
          </p:cNvPr>
          <p:cNvSpPr txBox="1"/>
          <p:nvPr/>
        </p:nvSpPr>
        <p:spPr>
          <a:xfrm>
            <a:off x="444124" y="6472891"/>
            <a:ext cx="18020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Source: CRM @ 7</a:t>
            </a:r>
            <a:r>
              <a:rPr lang="en-GB" sz="1050" baseline="30000" dirty="0"/>
              <a:t>th</a:t>
            </a:r>
            <a:r>
              <a:rPr lang="en-GB" sz="1050" dirty="0"/>
              <a:t> June 2022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DCC2D-B474-A97A-DF6B-62FBEF62E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36" y="1282848"/>
            <a:ext cx="10957301" cy="442657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>
                <a:latin typeface="Moderat" panose="00000500000000000000" pitchFamily="50" charset="0"/>
                <a:ea typeface="Calibri" panose="020F0502020204030204" pitchFamily="34" charset="0"/>
              </a:rPr>
              <a:t>All resources can be found on </a:t>
            </a:r>
            <a:r>
              <a:rPr lang="en-US" sz="3200" b="1" dirty="0">
                <a:latin typeface="Moderat" panose="00000500000000000000" pitchFamily="50" charset="0"/>
                <a:ea typeface="Calibri" panose="020F0502020204030204" pitchFamily="34" charset="0"/>
              </a:rPr>
              <a:t>ipem.ac.uk/volunteer/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Moderat" panose="00000500000000000000" pitchFamily="50" charset="0"/>
                <a:ea typeface="Calibri" panose="020F0502020204030204" pitchFamily="34" charset="0"/>
              </a:rPr>
              <a:t>Volunteer guide for key points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Moderat" panose="00000500000000000000" pitchFamily="50" charset="0"/>
                <a:ea typeface="Calibri" panose="020F0502020204030204" pitchFamily="34" charset="0"/>
              </a:rPr>
              <a:t>Relevant policies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Moderat" panose="00000500000000000000" pitchFamily="50" charset="0"/>
                <a:ea typeface="Calibri" panose="020F0502020204030204" pitchFamily="34" charset="0"/>
              </a:rPr>
              <a:t>Insurance and expense payments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Moderat" panose="00000500000000000000" pitchFamily="50" charset="0"/>
                <a:ea typeface="Calibri" panose="020F0502020204030204" pitchFamily="34" charset="0"/>
              </a:rPr>
              <a:t>What to do if you need to take a break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Moderat" panose="00000500000000000000" pitchFamily="50" charset="0"/>
                <a:ea typeface="Calibri" panose="020F0502020204030204" pitchFamily="34" charset="0"/>
              </a:rPr>
              <a:t>Key contacts and office support</a:t>
            </a:r>
          </a:p>
        </p:txBody>
      </p:sp>
      <p:pic>
        <p:nvPicPr>
          <p:cNvPr id="6" name="Picture 5" descr="A brochure of people smiling&#10;&#10;Description automatically generated">
            <a:extLst>
              <a:ext uri="{FF2B5EF4-FFF2-40B4-BE49-F238E27FC236}">
                <a16:creationId xmlns:a16="http://schemas.microsoft.com/office/drawing/2014/main" id="{94F869ED-E742-BD72-A7B9-3EA54F244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769" y="1895286"/>
            <a:ext cx="2783968" cy="393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0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7FE4D-F166-4996-B30C-B41149893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IPEM achieved Investing in Volunteers standard award</a:t>
            </a: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49E5B8-C1AB-BA66-51D1-C7388D20C6BA}"/>
              </a:ext>
            </a:extLst>
          </p:cNvPr>
          <p:cNvSpPr txBox="1"/>
          <p:nvPr/>
        </p:nvSpPr>
        <p:spPr>
          <a:xfrm>
            <a:off x="444124" y="6472891"/>
            <a:ext cx="18020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Source: CRM @ 7</a:t>
            </a:r>
            <a:r>
              <a:rPr lang="en-GB" sz="1050" baseline="30000" dirty="0"/>
              <a:t>th</a:t>
            </a:r>
            <a:r>
              <a:rPr lang="en-GB" sz="1050" dirty="0"/>
              <a:t> June 2022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DCC2D-B474-A97A-DF6B-62FBEF62E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36" y="1356103"/>
            <a:ext cx="10767353" cy="421904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Moderat" panose="00000500000000000000" pitchFamily="50" charset="0"/>
              </a:rPr>
              <a:t>This is a framework to assess the quality of how we</a:t>
            </a:r>
            <a:br>
              <a:rPr lang="en-US" sz="3200" dirty="0">
                <a:latin typeface="Moderat" panose="00000500000000000000" pitchFamily="50" charset="0"/>
              </a:rPr>
            </a:br>
            <a:r>
              <a:rPr lang="en-US" sz="3200" dirty="0">
                <a:latin typeface="Moderat" panose="00000500000000000000" pitchFamily="50" charset="0"/>
              </a:rPr>
              <a:t>engage and work with volunteers.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latin typeface="Moderat" panose="00000500000000000000" pitchFamily="50" charset="0"/>
              </a:rPr>
              <a:t>Volunteers increasingly busy so we want to: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Moderat" panose="00000500000000000000" pitchFamily="50" charset="0"/>
              </a:rPr>
              <a:t>Give you the support you need to do your role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Moderat" panose="00000500000000000000" pitchFamily="50" charset="0"/>
              </a:rPr>
              <a:t>Ensure you have a good volunteer experience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 err="1">
                <a:latin typeface="Moderat" panose="00000500000000000000" pitchFamily="50" charset="0"/>
              </a:rPr>
              <a:t>Maximise</a:t>
            </a:r>
            <a:r>
              <a:rPr lang="en-US" sz="3200" dirty="0">
                <a:latin typeface="Moderat" panose="00000500000000000000" pitchFamily="50" charset="0"/>
              </a:rPr>
              <a:t> the effectiveness of the time, professional input and impact you provide to IPEM.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3200" dirty="0">
              <a:latin typeface="Moderat" panose="00000500000000000000" pitchFamily="50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3100" dirty="0">
              <a:latin typeface="Moderat" panose="00000500000000000000" pitchFamily="50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3100" i="1" dirty="0">
              <a:latin typeface="Moderat" panose="00000500000000000000" pitchFamily="50" charset="0"/>
            </a:endParaRPr>
          </a:p>
        </p:txBody>
      </p:sp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id="{3B7B821B-7E08-259B-96BF-504DA1CE5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17719" y="1356103"/>
            <a:ext cx="2709764" cy="2709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914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7FE4D-F166-4996-B30C-B41149893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National office team to support you</a:t>
            </a:r>
            <a:br>
              <a:rPr lang="en-US" sz="3200" dirty="0">
                <a:latin typeface="Moderat" panose="00000500000000000000" pitchFamily="50" charset="0"/>
              </a:rPr>
            </a:br>
            <a:r>
              <a:rPr lang="en-US" sz="3200" dirty="0"/>
              <a:t>	</a:t>
            </a: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49E5B8-C1AB-BA66-51D1-C7388D20C6BA}"/>
              </a:ext>
            </a:extLst>
          </p:cNvPr>
          <p:cNvSpPr txBox="1"/>
          <p:nvPr/>
        </p:nvSpPr>
        <p:spPr>
          <a:xfrm>
            <a:off x="444124" y="6472891"/>
            <a:ext cx="18020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Source: CRM @ 7</a:t>
            </a:r>
            <a:r>
              <a:rPr lang="en-GB" sz="1050" baseline="30000" dirty="0"/>
              <a:t>th</a:t>
            </a:r>
            <a:r>
              <a:rPr lang="en-GB" sz="1050" dirty="0"/>
              <a:t> June 2022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DCC2D-B474-A97A-DF6B-62FBEF62E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37" y="1159727"/>
            <a:ext cx="11068436" cy="483962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b="1" dirty="0">
                <a:latin typeface="Moderat" panose="00000500000000000000" pitchFamily="50" charset="0"/>
              </a:rPr>
              <a:t>Every committee has a dedicated member of staff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latin typeface="Moderat" panose="00000500000000000000" pitchFamily="50" charset="0"/>
              </a:rPr>
              <a:t>More specialist support (more from my colleagues later)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Moderat" panose="00000500000000000000" pitchFamily="50" charset="0"/>
              </a:rPr>
              <a:t>Policy / Impact  / Communications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Moderat" panose="00000500000000000000" pitchFamily="50" charset="0"/>
              </a:rPr>
              <a:t>Workforce / Professional knowledge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Moderat" panose="00000500000000000000" pitchFamily="50" charset="0"/>
              </a:rPr>
              <a:t>Education / Training / Accreditation / Registration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Moderat" panose="00000500000000000000" pitchFamily="50" charset="0"/>
              </a:rPr>
              <a:t>Publications / Task &amp; Finish groups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Moderat" panose="00000500000000000000" pitchFamily="50" charset="0"/>
              </a:rPr>
              <a:t>Conferences / Finance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Moderat" panose="00000500000000000000" pitchFamily="50" charset="0"/>
              </a:rPr>
              <a:t>Membership / EDI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>
              <a:latin typeface="Moderat" panose="00000500000000000000" pitchFamily="50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800" dirty="0">
              <a:latin typeface="Mode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35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7FE4D-F166-4996-B30C-B41149893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Moderat" panose="00000500000000000000" pitchFamily="50" charset="0"/>
              </a:rPr>
              <a:t>Volunteer Survey 2024 – highlights</a:t>
            </a:r>
            <a:endParaRPr lang="en-GB" sz="3200" dirty="0">
              <a:latin typeface="Moderat" panose="000005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49E5B8-C1AB-BA66-51D1-C7388D20C6BA}"/>
              </a:ext>
            </a:extLst>
          </p:cNvPr>
          <p:cNvSpPr txBox="1"/>
          <p:nvPr/>
        </p:nvSpPr>
        <p:spPr>
          <a:xfrm>
            <a:off x="444124" y="6472891"/>
            <a:ext cx="18020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Source: CRM @ 7</a:t>
            </a:r>
            <a:r>
              <a:rPr lang="en-GB" sz="1050" baseline="30000" dirty="0"/>
              <a:t>th</a:t>
            </a:r>
            <a:r>
              <a:rPr lang="en-GB" sz="1050" dirty="0"/>
              <a:t> June 2022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DCC2D-B474-A97A-DF6B-62FBEF62E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24" y="1282848"/>
            <a:ext cx="11220051" cy="4292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Moderat" panose="00000500000000000000" pitchFamily="50" charset="0"/>
              </a:rPr>
              <a:t>Only 8% said that the role was as not as they expected </a:t>
            </a:r>
            <a:r>
              <a:rPr lang="en-US" sz="3200" dirty="0">
                <a:solidFill>
                  <a:srgbClr val="00B0F0"/>
                </a:solidFill>
                <a:latin typeface="Moderat" panose="00000500000000000000" pitchFamily="50" charset="0"/>
              </a:rPr>
              <a:t>(better than the 13% in 2022</a:t>
            </a:r>
            <a:r>
              <a:rPr lang="en-US" sz="3200" dirty="0">
                <a:latin typeface="Moderat" panose="00000500000000000000" pitchFamily="50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Moderat" panose="00000500000000000000" pitchFamily="50" charset="0"/>
              </a:rPr>
              <a:t>Only 13% didn’t receive a welcome information / induction.   </a:t>
            </a:r>
            <a:r>
              <a:rPr lang="en-US" sz="3200" dirty="0">
                <a:solidFill>
                  <a:srgbClr val="00B0F0"/>
                </a:solidFill>
                <a:latin typeface="Moderat" panose="00000500000000000000" pitchFamily="50" charset="0"/>
              </a:rPr>
              <a:t>(better than the 20% in 2022)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Moderat" panose="00000500000000000000" pitchFamily="50" charset="0"/>
              </a:rPr>
              <a:t>86% felt that they got enough support from the office  </a:t>
            </a:r>
            <a:r>
              <a:rPr lang="en-US" sz="3200" dirty="0">
                <a:solidFill>
                  <a:srgbClr val="00B0F0"/>
                </a:solidFill>
                <a:latin typeface="Moderat" panose="00000500000000000000" pitchFamily="50" charset="0"/>
              </a:rPr>
              <a:t>(improved from 74% in 2022)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Moderat" panose="00000500000000000000" pitchFamily="50" charset="0"/>
              </a:rPr>
              <a:t>Over 91% found application process </a:t>
            </a:r>
            <a:r>
              <a:rPr lang="en-US" sz="3200" i="1" dirty="0">
                <a:latin typeface="Moderat" panose="00000500000000000000" pitchFamily="50" charset="0"/>
              </a:rPr>
              <a:t>Very Easy </a:t>
            </a:r>
            <a:r>
              <a:rPr lang="en-US" sz="3200" dirty="0">
                <a:latin typeface="Moderat" panose="00000500000000000000" pitchFamily="50" charset="0"/>
              </a:rPr>
              <a:t>or </a:t>
            </a:r>
            <a:r>
              <a:rPr lang="en-US" sz="3200" i="1" dirty="0">
                <a:latin typeface="Moderat" panose="00000500000000000000" pitchFamily="50" charset="0"/>
              </a:rPr>
              <a:t>Easy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3200" dirty="0">
              <a:latin typeface="Moderat" panose="00000500000000000000" pitchFamily="50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800" dirty="0">
              <a:latin typeface="Mode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4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7FE4D-F166-4996-B30C-B41149893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Volunteer Survey – Satisfaction with volunteering</a:t>
            </a: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49E5B8-C1AB-BA66-51D1-C7388D20C6BA}"/>
              </a:ext>
            </a:extLst>
          </p:cNvPr>
          <p:cNvSpPr txBox="1"/>
          <p:nvPr/>
        </p:nvSpPr>
        <p:spPr>
          <a:xfrm>
            <a:off x="444124" y="6472891"/>
            <a:ext cx="18020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Source: CRM @ 7</a:t>
            </a:r>
            <a:r>
              <a:rPr lang="en-GB" sz="1050" baseline="30000" dirty="0"/>
              <a:t>th</a:t>
            </a:r>
            <a:r>
              <a:rPr lang="en-GB" sz="1050" dirty="0"/>
              <a:t> June 2022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DCC2D-B474-A97A-DF6B-62FBEF62E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37" y="1483112"/>
            <a:ext cx="11068436" cy="40920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Moderat" panose="00000500000000000000" pitchFamily="50" charset="0"/>
              </a:rPr>
              <a:t>Almost 90 % said their volunteering work had a </a:t>
            </a:r>
            <a:r>
              <a:rPr lang="en-US" sz="3200" i="1" dirty="0">
                <a:latin typeface="Moderat" panose="00000500000000000000" pitchFamily="50" charset="0"/>
              </a:rPr>
              <a:t>Lot</a:t>
            </a:r>
            <a:r>
              <a:rPr lang="en-US" sz="3200" dirty="0">
                <a:latin typeface="Moderat" panose="00000500000000000000" pitchFamily="50" charset="0"/>
              </a:rPr>
              <a:t> or </a:t>
            </a:r>
            <a:r>
              <a:rPr lang="en-US" sz="3200" i="1" dirty="0">
                <a:latin typeface="Moderat" panose="00000500000000000000" pitchFamily="50" charset="0"/>
              </a:rPr>
              <a:t>Some Impact.</a:t>
            </a:r>
            <a:endParaRPr lang="en-US" sz="3200" dirty="0">
              <a:latin typeface="Moderat" panose="00000500000000000000" pitchFamily="50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Moderat" panose="00000500000000000000" pitchFamily="50" charset="0"/>
              </a:rPr>
              <a:t>Only 1% said they would definitely not volunteer again and 4% were very dissatisfied.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Moderat" panose="00000500000000000000" pitchFamily="50" charset="0"/>
              </a:rPr>
              <a:t>But 80% said they were </a:t>
            </a:r>
            <a:r>
              <a:rPr lang="en-US" sz="3200" i="1" dirty="0">
                <a:latin typeface="Moderat" panose="00000500000000000000" pitchFamily="50" charset="0"/>
              </a:rPr>
              <a:t>satisfied or very satisfied </a:t>
            </a:r>
            <a:r>
              <a:rPr lang="en-US" sz="3200" dirty="0">
                <a:latin typeface="Moderat" panose="00000500000000000000" pitchFamily="50" charset="0"/>
              </a:rPr>
              <a:t>with the experience and  very likely to volunteer again.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Moderat" panose="00000500000000000000" pitchFamily="50" charset="0"/>
              </a:rPr>
              <a:t>82% felt </a:t>
            </a:r>
            <a:r>
              <a:rPr lang="en-US" sz="3200" i="1" dirty="0">
                <a:latin typeface="Moderat" panose="00000500000000000000" pitchFamily="50" charset="0"/>
              </a:rPr>
              <a:t>Very </a:t>
            </a:r>
            <a:r>
              <a:rPr lang="en-US" sz="3200" dirty="0">
                <a:latin typeface="Moderat" panose="00000500000000000000" pitchFamily="50" charset="0"/>
              </a:rPr>
              <a:t>or </a:t>
            </a:r>
            <a:r>
              <a:rPr lang="en-US" sz="3200" i="1" dirty="0">
                <a:latin typeface="Moderat" panose="00000500000000000000" pitchFamily="50" charset="0"/>
              </a:rPr>
              <a:t>Somewhat Appreciated </a:t>
            </a:r>
            <a:r>
              <a:rPr lang="en-US" sz="3200" dirty="0">
                <a:latin typeface="Moderat" panose="00000500000000000000" pitchFamily="50" charset="0"/>
              </a:rPr>
              <a:t>by IPEM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>
              <a:latin typeface="Moderat" panose="00000500000000000000" pitchFamily="50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800" dirty="0">
              <a:latin typeface="Mode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0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1BB40-5865-C540-82CD-D3F98E4AB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769" y="1438857"/>
            <a:ext cx="9144000" cy="2496145"/>
          </a:xfrm>
        </p:spPr>
        <p:txBody>
          <a:bodyPr>
            <a:noAutofit/>
          </a:bodyPr>
          <a:lstStyle/>
          <a:p>
            <a:pPr algn="ctr"/>
            <a:br>
              <a:rPr lang="en-US" sz="7200" dirty="0"/>
            </a:br>
            <a:r>
              <a:rPr lang="en-US" sz="72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9905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F7C8F5-1D04-4DA5-BB9F-9AB401465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660" y="1013555"/>
            <a:ext cx="10802679" cy="2153432"/>
          </a:xfrm>
        </p:spPr>
        <p:txBody>
          <a:bodyPr>
            <a:normAutofit fontScale="90000"/>
          </a:bodyPr>
          <a:lstStyle/>
          <a:p>
            <a:b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GB" sz="4800">
                <a:latin typeface="Moderat"/>
                <a:cs typeface="Arial"/>
              </a:rPr>
            </a:br>
            <a:br>
              <a:rPr lang="en-GB" sz="4800">
                <a:latin typeface="Moderat"/>
              </a:rPr>
            </a:br>
            <a:endParaRPr lang="en-GB" sz="4800">
              <a:latin typeface="Mode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8F9812-765A-4E67-9743-F9F8B1996DA1}"/>
              </a:ext>
            </a:extLst>
          </p:cNvPr>
          <p:cNvSpPr txBox="1"/>
          <p:nvPr/>
        </p:nvSpPr>
        <p:spPr>
          <a:xfrm>
            <a:off x="254000" y="1701800"/>
            <a:ext cx="11391900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8000" b="1" dirty="0">
                <a:solidFill>
                  <a:schemeClr val="bg1"/>
                </a:solidFill>
                <a:latin typeface="Aptos" panose="020B0004020202020204" pitchFamily="34" charset="0"/>
                <a:cs typeface="Calibri"/>
              </a:rPr>
              <a:t>Professional Knowledge &amp; Innovation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A2631-1D07-6A46-66B4-0FDEFEFAEC82}"/>
              </a:ext>
            </a:extLst>
          </p:cNvPr>
          <p:cNvSpPr txBox="1"/>
          <p:nvPr/>
        </p:nvSpPr>
        <p:spPr>
          <a:xfrm>
            <a:off x="260984" y="4652202"/>
            <a:ext cx="11670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</a:rPr>
              <a:t>Jen Cannon, Professional Knowledge and Innovation Manager</a:t>
            </a:r>
            <a:endParaRPr lang="en-GB" sz="3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943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5AAE-AAE0-4E54-A116-002AB60E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tos" panose="020B0004020202020204" pitchFamily="34" charset="0"/>
                <a:cs typeface="Arial"/>
              </a:rPr>
              <a:t>Areas of operation </a:t>
            </a:r>
            <a:endParaRPr lang="en-GB" dirty="0">
              <a:latin typeface="Aptos" panose="020B00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EE1676-D6F2-892C-6F2D-B8CB12CEA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033" y="1524578"/>
            <a:ext cx="6335328" cy="22371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6BF388-489F-3762-D884-C39AE1D02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1" y="3282595"/>
            <a:ext cx="6664064" cy="243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547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9E5EA831D58E4BAC69BC1E25541FB4" ma:contentTypeVersion="20" ma:contentTypeDescription="Create a new document." ma:contentTypeScope="" ma:versionID="2c0c4c6baf94d60477c99a40feb5b3f4">
  <xsd:schema xmlns:xsd="http://www.w3.org/2001/XMLSchema" xmlns:xs="http://www.w3.org/2001/XMLSchema" xmlns:p="http://schemas.microsoft.com/office/2006/metadata/properties" xmlns:ns2="10d11637-a397-4899-b71b-5b2a5fba29a9" xmlns:ns3="b7bd1ed6-a1ed-4b79-a60a-fb8a6161f1e8" targetNamespace="http://schemas.microsoft.com/office/2006/metadata/properties" ma:root="true" ma:fieldsID="12cf9156d74908d2d01598b43a0c8721" ns2:_="" ns3:_="">
    <xsd:import namespace="10d11637-a397-4899-b71b-5b2a5fba29a9"/>
    <xsd:import namespace="b7bd1ed6-a1ed-4b79-a60a-fb8a6161f1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11637-a397-4899-b71b-5b2a5fba29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7dd8c6f-ff6e-48a7-a63e-9364c4531d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d1ed6-a1ed-4b79-a60a-fb8a6161f1e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932e5f7-99b6-4d26-9c67-0a3b3b68c91c}" ma:internalName="TaxCatchAll" ma:showField="CatchAllData" ma:web="b7bd1ed6-a1ed-4b79-a60a-fb8a6161f1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d11637-a397-4899-b71b-5b2a5fba29a9">
      <Terms xmlns="http://schemas.microsoft.com/office/infopath/2007/PartnerControls"/>
    </lcf76f155ced4ddcb4097134ff3c332f>
    <TaxCatchAll xmlns="b7bd1ed6-a1ed-4b79-a60a-fb8a6161f1e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92A446-4C73-458E-9D98-CB2FAB1FDF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d11637-a397-4899-b71b-5b2a5fba29a9"/>
    <ds:schemaRef ds:uri="b7bd1ed6-a1ed-4b79-a60a-fb8a6161f1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3E441D-3959-4C74-A127-0565428DAFCE}">
  <ds:schemaRefs>
    <ds:schemaRef ds:uri="http://schemas.microsoft.com/office/2006/metadata/properties"/>
    <ds:schemaRef ds:uri="http://purl.org/dc/dcmitype/"/>
    <ds:schemaRef ds:uri="b7bd1ed6-a1ed-4b79-a60a-fb8a6161f1e8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10d11637-a397-4899-b71b-5b2a5fba29a9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B998536-D44D-4192-B8B0-DD17DA0AAA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16291</TotalTime>
  <Words>455</Words>
  <Application>Microsoft Office PowerPoint</Application>
  <PresentationFormat>Widescreen</PresentationFormat>
  <Paragraphs>60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Moderat</vt:lpstr>
      <vt:lpstr>1_Office Theme</vt:lpstr>
      <vt:lpstr>Welcome  Volunteer support in IPEM</vt:lpstr>
      <vt:lpstr>Volunteer policies, information and support</vt:lpstr>
      <vt:lpstr>IPEM achieved Investing in Volunteers standard award</vt:lpstr>
      <vt:lpstr>National office team to support you   </vt:lpstr>
      <vt:lpstr>Volunteer Survey 2024 – highlights</vt:lpstr>
      <vt:lpstr>Volunteer Survey – Satisfaction with volunteering </vt:lpstr>
      <vt:lpstr> Thank you</vt:lpstr>
      <vt:lpstr>   </vt:lpstr>
      <vt:lpstr>Areas of operation </vt:lpstr>
      <vt:lpstr>Areas of operation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Meeting  9 February 2022  Ethical and Environmental Policy</dc:title>
  <dc:creator>Paul Kelly</dc:creator>
  <cp:lastModifiedBy>Eva McClean</cp:lastModifiedBy>
  <cp:revision>76</cp:revision>
  <dcterms:created xsi:type="dcterms:W3CDTF">2021-04-20T13:19:50Z</dcterms:created>
  <dcterms:modified xsi:type="dcterms:W3CDTF">2024-11-06T11:04:02Z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0x010100909E5EA831D58E4BAC69BC1E25541FB4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